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Average" panose="020B0604020202020204" charset="0"/>
      <p:regular r:id="rId14"/>
    </p:embeddedFont>
    <p:embeddedFont>
      <p:font typeface="Calibri" panose="020F0502020204030204" pitchFamily="34" charset="0"/>
      <p:regular r:id="rId15"/>
      <p:bold r:id="rId16"/>
      <p:italic r:id="rId17"/>
      <p:boldItalic r:id="rId18"/>
    </p:embeddedFont>
    <p:embeddedFont>
      <p:font typeface="Oswald" panose="00000500000000000000" pitchFamily="2" charset="0"/>
      <p:regular r:id="rId19"/>
      <p:bold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99" d="100"/>
          <a:sy n="199" d="100"/>
        </p:scale>
        <p:origin x="700" y="11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22dad061738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22dad061738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22dad061738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2dad061738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2dad061738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2dad061738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22dad061738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22dad06173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22dad061738_0_7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22dad061738_0_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32ca397ec8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32ca397ec8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22f811edcb2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22f811edcb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2dad061738_0_7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22dad061738_0_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2dad061738_0_7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2dad061738_0_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2f811edcb2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2f811edcb2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twitter.com/GovTimWalz" TargetMode="External"/><Relationship Id="rId7" Type="http://schemas.openxmlformats.org/officeDocument/2006/relationships/hyperlink" Target="https://link.springer.com/article/10.1007/s42001-022-00177-5"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hyperlink" Target="https://www.slideshare.net/gephi/gephi-quick-start?from=ss_embed" TargetMode="External"/><Relationship Id="rId5" Type="http://schemas.openxmlformats.org/officeDocument/2006/relationships/hyperlink" Target="https://networkx.org/nx-guides/content/exploratory_notebooks/facebook_notebook.html" TargetMode="External"/><Relationship Id="rId4" Type="http://schemas.openxmlformats.org/officeDocument/2006/relationships/hyperlink" Target="https://twitter.com/drscottjense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hyperlink" Target="https://botometer.osome.iu.edu/"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hyperlink" Target="https://github.com/PaulAMoretto/TwitterProjectICS412"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benedekrozemberczki/GEMSEC/tree/master/data"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a:t>Comparison of Minnesota Governor Candidate Tweets - Fall 2022 Election</a:t>
            </a:r>
            <a:endParaRPr/>
          </a:p>
        </p:txBody>
      </p:sp>
      <p:sp>
        <p:nvSpPr>
          <p:cNvPr id="60" name="Google Shape;60;p13"/>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fontScale="55000" lnSpcReduction="20000"/>
          </a:bodyPr>
          <a:lstStyle/>
          <a:p>
            <a:pPr marL="0" lvl="0" indent="0" algn="ctr" rtl="0">
              <a:spcBef>
                <a:spcPts val="0"/>
              </a:spcBef>
              <a:spcAft>
                <a:spcPts val="0"/>
              </a:spcAft>
              <a:buClr>
                <a:schemeClr val="dk1"/>
              </a:buClr>
              <a:buSzPct val="52380"/>
              <a:buFont typeface="Arial"/>
              <a:buNone/>
            </a:pPr>
            <a:r>
              <a:rPr lang="en" sz="2100">
                <a:solidFill>
                  <a:srgbClr val="CACACA"/>
                </a:solidFill>
                <a:latin typeface="Average"/>
                <a:ea typeface="Average"/>
                <a:cs typeface="Average"/>
                <a:sym typeface="Average"/>
              </a:rPr>
              <a:t>Jennifer Edgerton</a:t>
            </a:r>
            <a:endParaRPr sz="2100">
              <a:solidFill>
                <a:srgbClr val="CACACA"/>
              </a:solidFill>
              <a:latin typeface="Average"/>
              <a:ea typeface="Average"/>
              <a:cs typeface="Average"/>
              <a:sym typeface="Average"/>
            </a:endParaRPr>
          </a:p>
          <a:p>
            <a:pPr marL="0" lvl="0" indent="0" algn="ctr" rtl="0">
              <a:spcBef>
                <a:spcPts val="0"/>
              </a:spcBef>
              <a:spcAft>
                <a:spcPts val="0"/>
              </a:spcAft>
              <a:buClr>
                <a:schemeClr val="dk1"/>
              </a:buClr>
              <a:buSzPct val="52380"/>
              <a:buFont typeface="Arial"/>
              <a:buNone/>
            </a:pPr>
            <a:r>
              <a:rPr lang="en" sz="2100">
                <a:solidFill>
                  <a:srgbClr val="CACACA"/>
                </a:solidFill>
                <a:latin typeface="Average"/>
                <a:ea typeface="Average"/>
                <a:cs typeface="Average"/>
                <a:sym typeface="Average"/>
              </a:rPr>
              <a:t>Ryan Fust</a:t>
            </a:r>
            <a:endParaRPr sz="2100">
              <a:solidFill>
                <a:srgbClr val="CACACA"/>
              </a:solidFill>
              <a:latin typeface="Average"/>
              <a:ea typeface="Average"/>
              <a:cs typeface="Average"/>
              <a:sym typeface="Average"/>
            </a:endParaRPr>
          </a:p>
          <a:p>
            <a:pPr marL="0" lvl="0" indent="0" algn="ctr" rtl="0">
              <a:spcBef>
                <a:spcPts val="0"/>
              </a:spcBef>
              <a:spcAft>
                <a:spcPts val="0"/>
              </a:spcAft>
              <a:buClr>
                <a:schemeClr val="dk1"/>
              </a:buClr>
              <a:buSzPct val="52380"/>
              <a:buFont typeface="Arial"/>
              <a:buNone/>
            </a:pPr>
            <a:r>
              <a:rPr lang="en" sz="2100">
                <a:solidFill>
                  <a:srgbClr val="CACACA"/>
                </a:solidFill>
                <a:latin typeface="Average"/>
                <a:ea typeface="Average"/>
                <a:cs typeface="Average"/>
                <a:sym typeface="Average"/>
              </a:rPr>
              <a:t>Paul Moretto</a:t>
            </a:r>
            <a:endParaRPr sz="2100">
              <a:solidFill>
                <a:srgbClr val="CACACA"/>
              </a:solidFill>
              <a:latin typeface="Average"/>
              <a:ea typeface="Average"/>
              <a:cs typeface="Average"/>
              <a:sym typeface="Average"/>
            </a:endParaRPr>
          </a:p>
          <a:p>
            <a:pPr marL="0" lvl="0" indent="0" algn="ctr" rtl="0">
              <a:spcBef>
                <a:spcPts val="0"/>
              </a:spcBef>
              <a:spcAft>
                <a:spcPts val="0"/>
              </a:spcAft>
              <a:buClr>
                <a:schemeClr val="dk1"/>
              </a:buClr>
              <a:buSzPct val="52380"/>
              <a:buFont typeface="Arial"/>
              <a:buNone/>
            </a:pPr>
            <a:r>
              <a:rPr lang="en" sz="2100">
                <a:solidFill>
                  <a:srgbClr val="CACACA"/>
                </a:solidFill>
                <a:latin typeface="Average"/>
                <a:ea typeface="Average"/>
                <a:cs typeface="Average"/>
                <a:sym typeface="Average"/>
              </a:rPr>
              <a:t>Josiah Walter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700"/>
              <a:t>Results and Conclusions</a:t>
            </a:r>
            <a:endParaRPr sz="2700"/>
          </a:p>
        </p:txBody>
      </p:sp>
      <p:sp>
        <p:nvSpPr>
          <p:cNvPr id="122" name="Google Shape;122;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70000" lnSpcReduction="20000"/>
          </a:bodyPr>
          <a:lstStyle/>
          <a:p>
            <a:pPr marL="0" lvl="0" indent="0" algn="l" rtl="0">
              <a:spcBef>
                <a:spcPts val="0"/>
              </a:spcBef>
              <a:spcAft>
                <a:spcPts val="0"/>
              </a:spcAft>
              <a:buNone/>
            </a:pPr>
            <a:endParaRPr sz="1200">
              <a:solidFill>
                <a:srgbClr val="000000"/>
              </a:solidFill>
              <a:latin typeface="Calibri"/>
              <a:ea typeface="Calibri"/>
              <a:cs typeface="Calibri"/>
              <a:sym typeface="Calibri"/>
            </a:endParaRPr>
          </a:p>
          <a:p>
            <a:pPr marL="0" lvl="0" indent="0" algn="l" rtl="0">
              <a:spcBef>
                <a:spcPts val="0"/>
              </a:spcBef>
              <a:spcAft>
                <a:spcPts val="0"/>
              </a:spcAft>
              <a:buNone/>
            </a:pPr>
            <a:r>
              <a:rPr lang="en"/>
              <a:t>Conclusions: </a:t>
            </a:r>
            <a:endParaRPr/>
          </a:p>
          <a:p>
            <a:pPr marL="0" lvl="0" indent="0" algn="l" rtl="0">
              <a:spcBef>
                <a:spcPts val="1200"/>
              </a:spcBef>
              <a:spcAft>
                <a:spcPts val="0"/>
              </a:spcAft>
              <a:buNone/>
            </a:pPr>
            <a:r>
              <a:rPr lang="en"/>
              <a:t>I. The retweeters of Walz are slightly less likely to be bots as Jensen retweeters.  </a:t>
            </a:r>
            <a:endParaRPr/>
          </a:p>
          <a:p>
            <a:pPr marL="0" lvl="0" indent="0" algn="l" rtl="0">
              <a:spcBef>
                <a:spcPts val="1200"/>
              </a:spcBef>
              <a:spcAft>
                <a:spcPts val="0"/>
              </a:spcAft>
              <a:buNone/>
            </a:pPr>
            <a:r>
              <a:rPr lang="en"/>
              <a:t>II.  Two social media networks can be compared using Networkx and Gephi.  In the Facebook data analyzed, politicians had a more dense and clustered network than companies.</a:t>
            </a:r>
            <a:endParaRPr/>
          </a:p>
          <a:p>
            <a:pPr marL="0" lvl="0" indent="0" algn="l" rtl="0">
              <a:spcBef>
                <a:spcPts val="1200"/>
              </a:spcBef>
              <a:spcAft>
                <a:spcPts val="0"/>
              </a:spcAft>
              <a:buNone/>
            </a:pPr>
            <a:endParaRPr/>
          </a:p>
          <a:p>
            <a:pPr marL="0" lvl="0" indent="0" algn="l" rtl="0">
              <a:spcBef>
                <a:spcPts val="1200"/>
              </a:spcBef>
              <a:spcAft>
                <a:spcPts val="0"/>
              </a:spcAft>
              <a:buNone/>
            </a:pPr>
            <a:r>
              <a:rPr lang="en"/>
              <a:t>Things to Think About Going Forward:</a:t>
            </a:r>
            <a:endParaRPr/>
          </a:p>
          <a:p>
            <a:pPr marL="0" lvl="0" indent="0" algn="l" rtl="0">
              <a:spcBef>
                <a:spcPts val="1200"/>
              </a:spcBef>
              <a:spcAft>
                <a:spcPts val="0"/>
              </a:spcAft>
              <a:buNone/>
            </a:pPr>
            <a:r>
              <a:rPr lang="en"/>
              <a:t>I. Ways of generating a bigger sample size.</a:t>
            </a:r>
            <a:endParaRPr/>
          </a:p>
          <a:p>
            <a:pPr marL="0" lvl="0" indent="0" algn="l" rtl="0">
              <a:spcBef>
                <a:spcPts val="1200"/>
              </a:spcBef>
              <a:spcAft>
                <a:spcPts val="0"/>
              </a:spcAft>
              <a:buNone/>
            </a:pPr>
            <a:r>
              <a:rPr lang="en"/>
              <a:t>II. Further analysis of individuals to develop a more complete threshold of what constitutes a ‘bot’.</a:t>
            </a:r>
            <a:endParaRPr/>
          </a:p>
          <a:p>
            <a:pPr marL="0" lvl="0" indent="0" algn="l" rtl="0">
              <a:spcBef>
                <a:spcPts val="1200"/>
              </a:spcBef>
              <a:spcAft>
                <a:spcPts val="0"/>
              </a:spcAft>
              <a:buNone/>
            </a:pPr>
            <a:r>
              <a:rPr lang="en"/>
              <a:t>III. Explorations of ways of handling large edge lists, from initial visualizing to faster algorithm programs.</a:t>
            </a:r>
            <a:endParaRPr/>
          </a:p>
          <a:p>
            <a:pPr marL="0" lvl="0" indent="0" algn="l" rtl="0">
              <a:spcBef>
                <a:spcPts val="1200"/>
              </a:spcBef>
              <a:spcAft>
                <a:spcPts val="1200"/>
              </a:spcAft>
              <a:buNone/>
            </a:pPr>
            <a:r>
              <a:rPr lang="en"/>
              <a:t>IV Exploration of scraping methods for Twitter data.</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Resources</a:t>
            </a:r>
            <a:endParaRPr/>
          </a:p>
        </p:txBody>
      </p:sp>
      <p:sp>
        <p:nvSpPr>
          <p:cNvPr id="128" name="Google Shape;128;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Stakeholders: </a:t>
            </a:r>
            <a:r>
              <a:rPr lang="en" u="sng">
                <a:solidFill>
                  <a:schemeClr val="hlink"/>
                </a:solidFill>
                <a:hlinkClick r:id="rId3"/>
              </a:rPr>
              <a:t>https://twitter.com/GovTimWalz</a:t>
            </a:r>
            <a:r>
              <a:rPr lang="en"/>
              <a:t> , </a:t>
            </a:r>
            <a:r>
              <a:rPr lang="en" u="sng">
                <a:solidFill>
                  <a:schemeClr val="hlink"/>
                </a:solidFill>
                <a:hlinkClick r:id="rId4"/>
              </a:rPr>
              <a:t>https://twitter.com/drscottjensen</a:t>
            </a:r>
            <a:endParaRPr/>
          </a:p>
          <a:p>
            <a:pPr marL="0" lvl="0" indent="0" algn="l" rtl="0">
              <a:spcBef>
                <a:spcPts val="1200"/>
              </a:spcBef>
              <a:spcAft>
                <a:spcPts val="0"/>
              </a:spcAft>
              <a:buNone/>
            </a:pPr>
            <a:r>
              <a:rPr lang="en"/>
              <a:t>Networkx: </a:t>
            </a:r>
            <a:r>
              <a:rPr lang="en" sz="1400" u="sng">
                <a:solidFill>
                  <a:schemeClr val="hlink"/>
                </a:solidFill>
                <a:hlinkClick r:id="rId5"/>
              </a:rPr>
              <a:t>https://networkx.org/nx-guides/content/exploratory_notebooks/facebook_notebook.html</a:t>
            </a:r>
            <a:r>
              <a:rPr lang="en" sz="1400"/>
              <a:t> </a:t>
            </a:r>
            <a:endParaRPr sz="1400"/>
          </a:p>
          <a:p>
            <a:pPr marL="0" lvl="0" indent="0" algn="l" rtl="0">
              <a:spcBef>
                <a:spcPts val="1200"/>
              </a:spcBef>
              <a:spcAft>
                <a:spcPts val="0"/>
              </a:spcAft>
              <a:buNone/>
            </a:pPr>
            <a:r>
              <a:rPr lang="en"/>
              <a:t>Gephi Tutorial: </a:t>
            </a:r>
            <a:r>
              <a:rPr lang="en" sz="1400" u="sng">
                <a:solidFill>
                  <a:schemeClr val="hlink"/>
                </a:solidFill>
                <a:latin typeface="Arial"/>
                <a:ea typeface="Arial"/>
                <a:cs typeface="Arial"/>
                <a:sym typeface="Arial"/>
                <a:hlinkClick r:id="rId6"/>
              </a:rPr>
              <a:t>https://www.slideshare.net/gephi/gephi-quick-start?from=ss_embed</a:t>
            </a:r>
            <a:endParaRPr sz="1400" u="sng">
              <a:solidFill>
                <a:schemeClr val="hlink"/>
              </a:solidFill>
              <a:latin typeface="Arial"/>
              <a:ea typeface="Arial"/>
              <a:cs typeface="Arial"/>
              <a:sym typeface="Arial"/>
            </a:endParaRPr>
          </a:p>
          <a:p>
            <a:pPr marL="0" lvl="0" indent="0" algn="l" rtl="0">
              <a:spcBef>
                <a:spcPts val="1200"/>
              </a:spcBef>
              <a:spcAft>
                <a:spcPts val="0"/>
              </a:spcAft>
              <a:buNone/>
            </a:pPr>
            <a:r>
              <a:rPr lang="en"/>
              <a:t>Botometer paper: </a:t>
            </a:r>
            <a:r>
              <a:rPr lang="en" sz="1400" u="sng">
                <a:solidFill>
                  <a:schemeClr val="hlink"/>
                </a:solidFill>
                <a:latin typeface="Arial"/>
                <a:ea typeface="Arial"/>
                <a:cs typeface="Arial"/>
                <a:sym typeface="Arial"/>
                <a:hlinkClick r:id="rId7"/>
              </a:rPr>
              <a:t>https://link.springer.com/article/10.1007/s42001-022-00177-5</a:t>
            </a:r>
            <a:endParaRPr sz="1400">
              <a:latin typeface="Arial"/>
              <a:ea typeface="Arial"/>
              <a:cs typeface="Arial"/>
              <a:sym typeface="Arial"/>
            </a:endParaRPr>
          </a:p>
          <a:p>
            <a:pPr marL="0" lvl="0" indent="0" algn="l" rtl="0">
              <a:spcBef>
                <a:spcPts val="1200"/>
              </a:spcBef>
              <a:spcAft>
                <a:spcPts val="12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700"/>
              <a:t>Problem Definition and Understanding: Part I </a:t>
            </a:r>
            <a:endParaRPr sz="2700"/>
          </a:p>
        </p:txBody>
      </p:sp>
      <p:sp>
        <p:nvSpPr>
          <p:cNvPr id="66" name="Google Shape;66;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u="sng"/>
              <a:t>Problem Statement</a:t>
            </a:r>
            <a:r>
              <a:rPr lang="en"/>
              <a:t>: There were a significant amount of bots interacting with local politicians during the 2022 Governor Race on Twitter.</a:t>
            </a:r>
            <a:endParaRPr/>
          </a:p>
          <a:p>
            <a:pPr marL="0" lvl="0" indent="0" algn="l" rtl="0">
              <a:spcBef>
                <a:spcPts val="0"/>
              </a:spcBef>
              <a:spcAft>
                <a:spcPts val="0"/>
              </a:spcAft>
              <a:buNone/>
            </a:pPr>
            <a:r>
              <a:rPr lang="en"/>
              <a:t>Stakeholders: Candidates Tim Walz and Scott Jensen</a:t>
            </a:r>
            <a:endParaRPr/>
          </a:p>
          <a:p>
            <a:pPr marL="0" lvl="0" indent="0" algn="l" rtl="0">
              <a:spcBef>
                <a:spcPts val="1200"/>
              </a:spcBef>
              <a:spcAft>
                <a:spcPts val="1200"/>
              </a:spcAft>
              <a:buNone/>
            </a:pPr>
            <a:endParaRPr/>
          </a:p>
        </p:txBody>
      </p:sp>
      <p:pic>
        <p:nvPicPr>
          <p:cNvPr id="67" name="Google Shape;67;p14"/>
          <p:cNvPicPr preferRelativeResize="0"/>
          <p:nvPr/>
        </p:nvPicPr>
        <p:blipFill>
          <a:blip r:embed="rId3">
            <a:alphaModFix/>
          </a:blip>
          <a:stretch>
            <a:fillRect/>
          </a:stretch>
        </p:blipFill>
        <p:spPr>
          <a:xfrm>
            <a:off x="5083025" y="2370475"/>
            <a:ext cx="2909050" cy="2198400"/>
          </a:xfrm>
          <a:prstGeom prst="rect">
            <a:avLst/>
          </a:prstGeom>
          <a:noFill/>
          <a:ln>
            <a:noFill/>
          </a:ln>
        </p:spPr>
      </p:pic>
      <p:pic>
        <p:nvPicPr>
          <p:cNvPr id="68" name="Google Shape;68;p14"/>
          <p:cNvPicPr preferRelativeResize="0"/>
          <p:nvPr/>
        </p:nvPicPr>
        <p:blipFill>
          <a:blip r:embed="rId4">
            <a:alphaModFix/>
          </a:blip>
          <a:stretch>
            <a:fillRect/>
          </a:stretch>
        </p:blipFill>
        <p:spPr>
          <a:xfrm>
            <a:off x="960100" y="2370475"/>
            <a:ext cx="2909057" cy="2198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 Collection: Part I</a:t>
            </a:r>
            <a:endParaRPr/>
          </a:p>
        </p:txBody>
      </p:sp>
      <p:sp>
        <p:nvSpPr>
          <p:cNvPr id="74" name="Google Shape;74;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As part of the original data collection process, the group used the Twitter API  and tweepy library to create an algorithm to obtain usernames of accounts that retweeted selected tweets of Scott Jensen and Tim Walz between July and November of 2022 (API calls limited to 100 to avoid “cooldown”).</a:t>
            </a:r>
            <a:endParaRPr dirty="0"/>
          </a:p>
          <a:p>
            <a:pPr marL="0" lvl="0" indent="0" algn="l" rtl="0">
              <a:spcBef>
                <a:spcPts val="1200"/>
              </a:spcBef>
              <a:spcAft>
                <a:spcPts val="0"/>
              </a:spcAft>
              <a:buNone/>
            </a:pPr>
            <a:r>
              <a:rPr lang="en" dirty="0"/>
              <a:t>These usernames were then passed into the Bot’o’meter API(</a:t>
            </a:r>
            <a:r>
              <a:rPr lang="en" u="sng" dirty="0">
                <a:solidFill>
                  <a:schemeClr val="hlink"/>
                </a:solidFill>
                <a:hlinkClick r:id="rId3"/>
              </a:rPr>
              <a:t>https://botometer.osome.iu.edu/</a:t>
            </a:r>
            <a:r>
              <a:rPr lang="en" dirty="0"/>
              <a:t>) and a bot score was generated to identify probable bots. It was at this point the Twitter API was removed from free academic access .</a:t>
            </a:r>
            <a:endParaRPr dirty="0"/>
          </a:p>
          <a:p>
            <a:pPr marL="0" lvl="0" indent="0" algn="l" rtl="0">
              <a:spcBef>
                <a:spcPts val="1200"/>
              </a:spcBef>
              <a:spcAft>
                <a:spcPts val="1200"/>
              </a:spcAft>
              <a:buNone/>
            </a:pPr>
            <a:r>
              <a:rPr lang="en" dirty="0"/>
              <a:t>GitHub for data collected, Collab, PDF, csv, etc., </a:t>
            </a:r>
            <a:r>
              <a:rPr lang="en" sz="1200" u="sng" dirty="0">
                <a:solidFill>
                  <a:schemeClr val="hlink"/>
                </a:solidFill>
                <a:hlinkClick r:id="rId4"/>
              </a:rPr>
              <a:t>https://github.com/PaulAMoretto/TwitterProjectICS412</a:t>
            </a:r>
            <a:endParaRPr sz="1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 Collection: Part II</a:t>
            </a:r>
            <a:endParaRPr/>
          </a:p>
          <a:p>
            <a:pPr marL="0" lvl="0" indent="0" algn="l" rtl="0">
              <a:spcBef>
                <a:spcPts val="0"/>
              </a:spcBef>
              <a:spcAft>
                <a:spcPts val="0"/>
              </a:spcAft>
              <a:buNone/>
            </a:pPr>
            <a:endParaRPr/>
          </a:p>
        </p:txBody>
      </p:sp>
      <p:sp>
        <p:nvSpPr>
          <p:cNvPr id="80" name="Google Shape;80;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original plan was to collect edge data for the governor retweets.  However, due to the change in Twitter API by Elon Musk, this was impossible without a monetary outlay.</a:t>
            </a:r>
            <a:endParaRPr/>
          </a:p>
          <a:p>
            <a:pPr marL="0" lvl="0" indent="0" algn="l" rtl="0">
              <a:spcBef>
                <a:spcPts val="1200"/>
              </a:spcBef>
              <a:spcAft>
                <a:spcPts val="1200"/>
              </a:spcAft>
              <a:buNone/>
            </a:pPr>
            <a:r>
              <a:rPr lang="en"/>
              <a:t>Solution:  Find a social network dataset, containing comparable networks that had not been used extensively for educational purposes.  This dataset is from </a:t>
            </a:r>
            <a:r>
              <a:rPr lang="en" u="sng">
                <a:solidFill>
                  <a:schemeClr val="accent5"/>
                </a:solidFill>
                <a:hlinkClick r:id="rId3">
                  <a:extLst>
                    <a:ext uri="{A12FA001-AC4F-418D-AE19-62706E023703}">
                      <ahyp:hlinkClr xmlns:ahyp="http://schemas.microsoft.com/office/drawing/2018/hyperlinkcolor" val="tx"/>
                    </a:ext>
                  </a:extLst>
                </a:hlinkClick>
              </a:rPr>
              <a:t>https://github.com/benedekrozemberczki/GEMSEC/tree/master/data</a:t>
            </a:r>
            <a:r>
              <a:rPr lang="en"/>
              <a:t>.  One dataset is from Facebook politician pages, and the mutual likes between these pages, and the other dataset is from Facebook company pages and the mutual likes between them.  Self-edge loops were removed from these edge lists, otherwise this was clean data.</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Analysis of CAP score </a:t>
            </a:r>
            <a:endParaRPr/>
          </a:p>
        </p:txBody>
      </p:sp>
      <p:sp>
        <p:nvSpPr>
          <p:cNvPr id="86" name="Google Shape;86;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87" name="Google Shape;87;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88" name="Google Shape;88;p17"/>
          <p:cNvPicPr preferRelativeResize="0"/>
          <p:nvPr/>
        </p:nvPicPr>
        <p:blipFill>
          <a:blip r:embed="rId3">
            <a:alphaModFix/>
          </a:blip>
          <a:stretch>
            <a:fillRect/>
          </a:stretch>
        </p:blipFill>
        <p:spPr>
          <a:xfrm>
            <a:off x="311697" y="1152482"/>
            <a:ext cx="3999900" cy="3204339"/>
          </a:xfrm>
          <a:prstGeom prst="rect">
            <a:avLst/>
          </a:prstGeom>
          <a:noFill/>
          <a:ln>
            <a:noFill/>
          </a:ln>
        </p:spPr>
      </p:pic>
      <p:pic>
        <p:nvPicPr>
          <p:cNvPr id="89" name="Google Shape;89;p17"/>
          <p:cNvPicPr preferRelativeResize="0"/>
          <p:nvPr/>
        </p:nvPicPr>
        <p:blipFill>
          <a:blip r:embed="rId4">
            <a:alphaModFix/>
          </a:blip>
          <a:stretch>
            <a:fillRect/>
          </a:stretch>
        </p:blipFill>
        <p:spPr>
          <a:xfrm>
            <a:off x="4832400" y="1152475"/>
            <a:ext cx="3999900" cy="3204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163025" y="445025"/>
            <a:ext cx="8669400" cy="565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n" sz="2500"/>
              <a:t>Using Python library Networkx and Gephi to Compare Facebook Networks</a:t>
            </a:r>
            <a:endParaRPr sz="2500"/>
          </a:p>
        </p:txBody>
      </p:sp>
      <p:sp>
        <p:nvSpPr>
          <p:cNvPr id="95" name="Google Shape;95;p18"/>
          <p:cNvSpPr txBox="1">
            <a:spLocks noGrp="1"/>
          </p:cNvSpPr>
          <p:nvPr>
            <p:ph type="body" idx="2"/>
          </p:nvPr>
        </p:nvSpPr>
        <p:spPr>
          <a:xfrm>
            <a:off x="4572000" y="1152475"/>
            <a:ext cx="4317300" cy="3483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0" lvl="0" indent="0" algn="l" rtl="0">
              <a:spcBef>
                <a:spcPts val="1200"/>
              </a:spcBef>
              <a:spcAft>
                <a:spcPts val="1200"/>
              </a:spcAft>
              <a:buNone/>
            </a:pPr>
            <a:endParaRPr/>
          </a:p>
        </p:txBody>
      </p:sp>
      <p:pic>
        <p:nvPicPr>
          <p:cNvPr id="96" name="Google Shape;96;p18"/>
          <p:cNvPicPr preferRelativeResize="0"/>
          <p:nvPr/>
        </p:nvPicPr>
        <p:blipFill rotWithShape="1">
          <a:blip r:embed="rId3">
            <a:alphaModFix/>
          </a:blip>
          <a:srcRect l="12598" t="14579" r="5380" b="18997"/>
          <a:stretch/>
        </p:blipFill>
        <p:spPr>
          <a:xfrm>
            <a:off x="311700" y="1193425"/>
            <a:ext cx="2826573" cy="1825400"/>
          </a:xfrm>
          <a:prstGeom prst="rect">
            <a:avLst/>
          </a:prstGeom>
          <a:noFill/>
          <a:ln>
            <a:noFill/>
          </a:ln>
        </p:spPr>
      </p:pic>
      <p:pic>
        <p:nvPicPr>
          <p:cNvPr id="97" name="Google Shape;97;p18"/>
          <p:cNvPicPr preferRelativeResize="0"/>
          <p:nvPr/>
        </p:nvPicPr>
        <p:blipFill rotWithShape="1">
          <a:blip r:embed="rId4">
            <a:alphaModFix/>
          </a:blip>
          <a:srcRect l="19965" t="10460" r="32609" b="13626"/>
          <a:stretch/>
        </p:blipFill>
        <p:spPr>
          <a:xfrm>
            <a:off x="2084476" y="2714400"/>
            <a:ext cx="2227123" cy="2005225"/>
          </a:xfrm>
          <a:prstGeom prst="rect">
            <a:avLst/>
          </a:prstGeom>
          <a:noFill/>
          <a:ln>
            <a:noFill/>
          </a:ln>
        </p:spPr>
      </p:pic>
      <p:sp>
        <p:nvSpPr>
          <p:cNvPr id="98" name="Google Shape;98;p18"/>
          <p:cNvSpPr txBox="1"/>
          <p:nvPr/>
        </p:nvSpPr>
        <p:spPr>
          <a:xfrm>
            <a:off x="311700" y="3464325"/>
            <a:ext cx="1653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Average"/>
                <a:ea typeface="Average"/>
                <a:cs typeface="Average"/>
                <a:sym typeface="Average"/>
              </a:rPr>
              <a:t>Politician Network</a:t>
            </a:r>
            <a:endParaRPr>
              <a:solidFill>
                <a:schemeClr val="dk1"/>
              </a:solidFill>
              <a:latin typeface="Average"/>
              <a:ea typeface="Average"/>
              <a:cs typeface="Average"/>
              <a:sym typeface="Average"/>
            </a:endParaRPr>
          </a:p>
        </p:txBody>
      </p:sp>
      <p:pic>
        <p:nvPicPr>
          <p:cNvPr id="99" name="Google Shape;99;p18"/>
          <p:cNvPicPr preferRelativeResize="0"/>
          <p:nvPr/>
        </p:nvPicPr>
        <p:blipFill rotWithShape="1">
          <a:blip r:embed="rId5">
            <a:alphaModFix/>
          </a:blip>
          <a:srcRect l="11432" t="17477" r="36861" b="12947"/>
          <a:stretch/>
        </p:blipFill>
        <p:spPr>
          <a:xfrm>
            <a:off x="4922075" y="1193425"/>
            <a:ext cx="2411678" cy="1825400"/>
          </a:xfrm>
          <a:prstGeom prst="rect">
            <a:avLst/>
          </a:prstGeom>
          <a:noFill/>
          <a:ln>
            <a:noFill/>
          </a:ln>
        </p:spPr>
      </p:pic>
      <p:pic>
        <p:nvPicPr>
          <p:cNvPr id="100" name="Google Shape;100;p18"/>
          <p:cNvPicPr preferRelativeResize="0"/>
          <p:nvPr/>
        </p:nvPicPr>
        <p:blipFill rotWithShape="1">
          <a:blip r:embed="rId6">
            <a:alphaModFix/>
          </a:blip>
          <a:srcRect t="13632" b="19013"/>
          <a:stretch/>
        </p:blipFill>
        <p:spPr>
          <a:xfrm>
            <a:off x="6358075" y="2931600"/>
            <a:ext cx="2531300" cy="1704901"/>
          </a:xfrm>
          <a:prstGeom prst="rect">
            <a:avLst/>
          </a:prstGeom>
          <a:noFill/>
          <a:ln>
            <a:noFill/>
          </a:ln>
        </p:spPr>
      </p:pic>
      <p:sp>
        <p:nvSpPr>
          <p:cNvPr id="101" name="Google Shape;101;p18"/>
          <p:cNvSpPr txBox="1"/>
          <p:nvPr/>
        </p:nvSpPr>
        <p:spPr>
          <a:xfrm>
            <a:off x="4572000" y="3393525"/>
            <a:ext cx="1653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Average"/>
                <a:ea typeface="Average"/>
                <a:cs typeface="Average"/>
                <a:sym typeface="Average"/>
              </a:rPr>
              <a:t>Company network</a:t>
            </a:r>
            <a:endParaRPr>
              <a:solidFill>
                <a:schemeClr val="dk1"/>
              </a:solidFill>
              <a:latin typeface="Average"/>
              <a:ea typeface="Average"/>
              <a:cs typeface="Average"/>
              <a:sym typeface="Averag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pic>
        <p:nvPicPr>
          <p:cNvPr id="106" name="Google Shape;106;p19"/>
          <p:cNvPicPr preferRelativeResize="0"/>
          <p:nvPr/>
        </p:nvPicPr>
        <p:blipFill rotWithShape="1">
          <a:blip r:embed="rId3">
            <a:alphaModFix/>
          </a:blip>
          <a:srcRect l="19965" t="10460" r="32609" b="13626"/>
          <a:stretch/>
        </p:blipFill>
        <p:spPr>
          <a:xfrm>
            <a:off x="1940262" y="202238"/>
            <a:ext cx="5263474" cy="47390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20"/>
          <p:cNvPicPr preferRelativeResize="0"/>
          <p:nvPr/>
        </p:nvPicPr>
        <p:blipFill rotWithShape="1">
          <a:blip r:embed="rId3">
            <a:alphaModFix/>
          </a:blip>
          <a:srcRect t="13632" b="19013"/>
          <a:stretch/>
        </p:blipFill>
        <p:spPr>
          <a:xfrm>
            <a:off x="1222925" y="316047"/>
            <a:ext cx="6698150" cy="45114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116" name="Google Shape;116;p21"/>
          <p:cNvPicPr preferRelativeResize="0"/>
          <p:nvPr/>
        </p:nvPicPr>
        <p:blipFill>
          <a:blip r:embed="rId3">
            <a:alphaModFix/>
          </a:blip>
          <a:stretch>
            <a:fillRect/>
          </a:stretch>
        </p:blipFill>
        <p:spPr>
          <a:xfrm>
            <a:off x="978850" y="815150"/>
            <a:ext cx="6841800" cy="3374675"/>
          </a:xfrm>
          <a:prstGeom prst="rect">
            <a:avLst/>
          </a:prstGeom>
          <a:noFill/>
          <a:ln>
            <a:noFill/>
          </a:ln>
        </p:spPr>
      </p:pic>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519</Words>
  <Application>Microsoft Office PowerPoint</Application>
  <PresentationFormat>On-screen Show (16:9)</PresentationFormat>
  <Paragraphs>35</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Oswald</vt:lpstr>
      <vt:lpstr>Average</vt:lpstr>
      <vt:lpstr>Calibri</vt:lpstr>
      <vt:lpstr>Arial</vt:lpstr>
      <vt:lpstr>Slate</vt:lpstr>
      <vt:lpstr>Comparison of Minnesota Governor Candidate Tweets - Fall 2022 Election</vt:lpstr>
      <vt:lpstr>Problem Definition and Understanding: Part I </vt:lpstr>
      <vt:lpstr>Data Collection: Part I</vt:lpstr>
      <vt:lpstr>Data Collection: Part II </vt:lpstr>
      <vt:lpstr>Analysis of CAP score </vt:lpstr>
      <vt:lpstr>Using Python library Networkx and Gephi to Compare Facebook Networks</vt:lpstr>
      <vt:lpstr>PowerPoint Presentation</vt:lpstr>
      <vt:lpstr>PowerPoint Presentation</vt:lpstr>
      <vt:lpstr>PowerPoint Presentation</vt:lpstr>
      <vt:lpstr>Results and Conclusions</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Comparison of Minnesota Governor Candidate Tweets - Fall 2022 Election</dc:title>
  <cp:lastModifiedBy>Moretto, Paul A</cp:lastModifiedBy>
  <cp:revision>1</cp:revision>
  <dcterms:modified xsi:type="dcterms:W3CDTF">2023-04-20T01:31:45Z</dcterms:modified>
</cp:coreProperties>
</file>